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3" r:id="rId6"/>
    <p:sldId id="260"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660"/>
  </p:normalViewPr>
  <p:slideViewPr>
    <p:cSldViewPr snapToGrid="0">
      <p:cViewPr varScale="1">
        <p:scale>
          <a:sx n="70" d="100"/>
          <a:sy n="70" d="100"/>
        </p:scale>
        <p:origin x="50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12/6/2023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privlaw.ru/" TargetMode="External"/><Relationship Id="rId2" Type="http://schemas.openxmlformats.org/officeDocument/2006/relationships/image" Target="../media/image1.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99067" y="3099692"/>
            <a:ext cx="7766936" cy="1646302"/>
          </a:xfrm>
        </p:spPr>
        <p:txBody>
          <a:bodyPr/>
          <a:lstStyle/>
          <a:p>
            <a:r>
              <a:rPr lang="en-US" dirty="0"/>
              <a:t>ARTIFICIAL INTELLIGENCE FROM THE POINT OF VIEW OF LAW: TO REGULATE OR NOT TO INTERFERE?</a:t>
            </a:r>
            <a:endParaRPr lang="ru-RU" dirty="0"/>
          </a:p>
        </p:txBody>
      </p:sp>
      <p:sp>
        <p:nvSpPr>
          <p:cNvPr id="3" name="Подзаголовок 2"/>
          <p:cNvSpPr>
            <a:spLocks noGrp="1"/>
          </p:cNvSpPr>
          <p:nvPr>
            <p:ph type="subTitle" idx="1"/>
          </p:nvPr>
        </p:nvSpPr>
        <p:spPr>
          <a:xfrm>
            <a:off x="234394" y="5093570"/>
            <a:ext cx="7766936" cy="1096899"/>
          </a:xfrm>
        </p:spPr>
        <p:txBody>
          <a:bodyPr>
            <a:normAutofit lnSpcReduction="10000"/>
          </a:bodyPr>
          <a:lstStyle/>
          <a:p>
            <a:r>
              <a:rPr lang="en-US" dirty="0"/>
              <a:t>Lidia </a:t>
            </a:r>
            <a:r>
              <a:rPr lang="en-US" dirty="0" err="1"/>
              <a:t>Mikheeva</a:t>
            </a:r>
            <a:endParaRPr lang="en-US" dirty="0"/>
          </a:p>
          <a:p>
            <a:r>
              <a:rPr lang="en-US" dirty="0" smtClean="0"/>
              <a:t>Russia</a:t>
            </a:r>
            <a:endParaRPr lang="ru-RU" dirty="0" smtClean="0"/>
          </a:p>
          <a:p>
            <a:r>
              <a:rPr lang="en-US" b="1" dirty="0"/>
              <a:t>Head of the Russian Private Law Research Center</a:t>
            </a:r>
            <a:endParaRPr lang="ru-RU" b="1" dirty="0"/>
          </a:p>
        </p:txBody>
      </p:sp>
    </p:spTree>
    <p:extLst>
      <p:ext uri="{BB962C8B-B14F-4D97-AF65-F5344CB8AC3E}">
        <p14:creationId xmlns:p14="http://schemas.microsoft.com/office/powerpoint/2010/main" val="3356901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LEGAL NATURE OF ARTIFICIAL INTELLIGENCE</a:t>
            </a:r>
            <a:endParaRPr lang="ru-RU" dirty="0"/>
          </a:p>
        </p:txBody>
      </p:sp>
      <p:sp>
        <p:nvSpPr>
          <p:cNvPr id="3" name="Объект 2"/>
          <p:cNvSpPr>
            <a:spLocks noGrp="1"/>
          </p:cNvSpPr>
          <p:nvPr>
            <p:ph idx="1"/>
          </p:nvPr>
        </p:nvSpPr>
        <p:spPr/>
        <p:txBody>
          <a:bodyPr/>
          <a:lstStyle/>
          <a:p>
            <a:r>
              <a:rPr lang="en-US" sz="2800" dirty="0"/>
              <a:t>The artificial intelligence is a system of </a:t>
            </a:r>
            <a:r>
              <a:rPr lang="en-US" sz="2800" dirty="0" smtClean="0"/>
              <a:t>algorithms</a:t>
            </a:r>
            <a:r>
              <a:rPr lang="ru-RU" sz="2800" dirty="0" smtClean="0"/>
              <a:t>.</a:t>
            </a:r>
            <a:endParaRPr lang="en-US" sz="2800" dirty="0"/>
          </a:p>
          <a:p>
            <a:r>
              <a:rPr lang="en-US" sz="2800" dirty="0"/>
              <a:t>It is primarily a product of human </a:t>
            </a:r>
            <a:r>
              <a:rPr lang="en-US" sz="2800" dirty="0" smtClean="0"/>
              <a:t>creativity</a:t>
            </a:r>
            <a:r>
              <a:rPr lang="ru-RU" sz="2800" dirty="0" smtClean="0"/>
              <a:t>.</a:t>
            </a:r>
            <a:endParaRPr lang="en-US" sz="2800" dirty="0"/>
          </a:p>
          <a:p>
            <a:r>
              <a:rPr lang="en-US" sz="2800" dirty="0"/>
              <a:t>It is a subject of intellectual property. Therefore, this product of creative work has an author and a subsequent copyright </a:t>
            </a:r>
            <a:r>
              <a:rPr lang="en-US" sz="2800" dirty="0" smtClean="0"/>
              <a:t>holder</a:t>
            </a:r>
            <a:r>
              <a:rPr lang="ru-RU" sz="2800" dirty="0" smtClean="0"/>
              <a:t>.</a:t>
            </a:r>
            <a:endParaRPr lang="ru-RU" sz="2800" dirty="0"/>
          </a:p>
          <a:p>
            <a:endParaRPr lang="ru-RU" dirty="0"/>
          </a:p>
        </p:txBody>
      </p:sp>
    </p:spTree>
    <p:extLst>
      <p:ext uri="{BB962C8B-B14F-4D97-AF65-F5344CB8AC3E}">
        <p14:creationId xmlns:p14="http://schemas.microsoft.com/office/powerpoint/2010/main" val="2364214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ISSUE OF COMPENSATION FOR THE DAMAGE</a:t>
            </a:r>
            <a:endParaRPr lang="ru-RU" dirty="0"/>
          </a:p>
        </p:txBody>
      </p:sp>
      <p:sp>
        <p:nvSpPr>
          <p:cNvPr id="3" name="Объект 2"/>
          <p:cNvSpPr>
            <a:spLocks noGrp="1"/>
          </p:cNvSpPr>
          <p:nvPr>
            <p:ph idx="1"/>
          </p:nvPr>
        </p:nvSpPr>
        <p:spPr/>
        <p:txBody>
          <a:bodyPr>
            <a:noAutofit/>
          </a:bodyPr>
          <a:lstStyle/>
          <a:p>
            <a:pPr marL="0" indent="0">
              <a:buNone/>
            </a:pPr>
            <a:r>
              <a:rPr lang="en-US" sz="2400" dirty="0"/>
              <a:t>1) It is necessary to establish who created this object, who bought it, who gave it the command that led to a damaging result.</a:t>
            </a:r>
            <a:endParaRPr lang="ru-RU" sz="2400" dirty="0"/>
          </a:p>
          <a:p>
            <a:pPr marL="0" indent="0">
              <a:buNone/>
            </a:pPr>
            <a:r>
              <a:rPr lang="en-US" sz="2400" dirty="0" smtClean="0"/>
              <a:t>2</a:t>
            </a:r>
            <a:r>
              <a:rPr lang="en-US" sz="2400" dirty="0"/>
              <a:t>) If the contracts, on the basis of which one of the listed persons acted, did not exempt him from liability, then all those listed above will be responsible for causing damage.</a:t>
            </a:r>
          </a:p>
          <a:p>
            <a:pPr marL="0" indent="0">
              <a:buNone/>
            </a:pPr>
            <a:r>
              <a:rPr lang="en-US" sz="2400" dirty="0" smtClean="0"/>
              <a:t>The </a:t>
            </a:r>
            <a:r>
              <a:rPr lang="en-US" sz="2400" dirty="0"/>
              <a:t>rule: </a:t>
            </a:r>
            <a:r>
              <a:rPr lang="en-US" sz="2400" b="1" dirty="0"/>
              <a:t>Only the agreement between the user of the program and the owner of the program (and the agreement between the owner of the program and the author) can release the owner of the program (or the author) from liability for damage to third persons</a:t>
            </a:r>
            <a:r>
              <a:rPr lang="en-US" sz="2400" b="1" dirty="0" smtClean="0"/>
              <a:t>.</a:t>
            </a:r>
            <a:endParaRPr lang="ru-RU" sz="2400" b="1" dirty="0"/>
          </a:p>
        </p:txBody>
      </p:sp>
    </p:spTree>
    <p:extLst>
      <p:ext uri="{BB962C8B-B14F-4D97-AF65-F5344CB8AC3E}">
        <p14:creationId xmlns:p14="http://schemas.microsoft.com/office/powerpoint/2010/main" val="628136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WHO OWNS THE RIGHTS TO THE RESULT OF AI USING?</a:t>
            </a:r>
            <a:endParaRPr lang="ru-RU" dirty="0"/>
          </a:p>
        </p:txBody>
      </p:sp>
      <p:sp>
        <p:nvSpPr>
          <p:cNvPr id="3" name="Объект 2"/>
          <p:cNvSpPr>
            <a:spLocks noGrp="1"/>
          </p:cNvSpPr>
          <p:nvPr>
            <p:ph idx="1"/>
          </p:nvPr>
        </p:nvSpPr>
        <p:spPr>
          <a:xfrm>
            <a:off x="677334" y="2160589"/>
            <a:ext cx="8596668" cy="3325811"/>
          </a:xfrm>
        </p:spPr>
        <p:txBody>
          <a:bodyPr/>
          <a:lstStyle/>
          <a:p>
            <a:r>
              <a:rPr lang="en-US" sz="2800" dirty="0"/>
              <a:t>This issue requires clarity. Clarity is also needed because secondary and subsequent products will be created on the basis of artificial intelligence </a:t>
            </a:r>
            <a:r>
              <a:rPr lang="en-US" sz="2800" dirty="0" smtClean="0"/>
              <a:t>products.</a:t>
            </a:r>
            <a:endParaRPr lang="en-US" sz="2800" dirty="0"/>
          </a:p>
          <a:p>
            <a:r>
              <a:rPr lang="en-US" sz="2800" dirty="0"/>
              <a:t>The contract between the owner of the rights to the program and the user of the program determines who will own the </a:t>
            </a:r>
            <a:r>
              <a:rPr lang="en-US" sz="2800" dirty="0" smtClean="0"/>
              <a:t>result. </a:t>
            </a:r>
          </a:p>
          <a:p>
            <a:pPr marL="0" indent="0">
              <a:buNone/>
            </a:pPr>
            <a:endParaRPr lang="ru-RU" dirty="0"/>
          </a:p>
        </p:txBody>
      </p:sp>
    </p:spTree>
    <p:extLst>
      <p:ext uri="{BB962C8B-B14F-4D97-AF65-F5344CB8AC3E}">
        <p14:creationId xmlns:p14="http://schemas.microsoft.com/office/powerpoint/2010/main" val="3321021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IMPORTANT PRINCIPLES</a:t>
            </a:r>
            <a:endParaRPr lang="ru-RU" dirty="0"/>
          </a:p>
        </p:txBody>
      </p:sp>
      <p:sp>
        <p:nvSpPr>
          <p:cNvPr id="3" name="Объект 2"/>
          <p:cNvSpPr>
            <a:spLocks noGrp="1"/>
          </p:cNvSpPr>
          <p:nvPr>
            <p:ph sz="half" idx="1"/>
          </p:nvPr>
        </p:nvSpPr>
        <p:spPr>
          <a:xfrm>
            <a:off x="677335" y="2160589"/>
            <a:ext cx="3199508" cy="3880772"/>
          </a:xfrm>
        </p:spPr>
        <p:txBody>
          <a:bodyPr>
            <a:normAutofit/>
          </a:bodyPr>
          <a:lstStyle/>
          <a:p>
            <a:r>
              <a:rPr lang="en-US" sz="2800" dirty="0" smtClean="0"/>
              <a:t>The autonomous will</a:t>
            </a:r>
            <a:endParaRPr lang="ru-RU" sz="2800" dirty="0" smtClean="0"/>
          </a:p>
          <a:p>
            <a:r>
              <a:rPr lang="en-US" sz="2800" dirty="0" smtClean="0"/>
              <a:t>The freedom </a:t>
            </a:r>
            <a:r>
              <a:rPr lang="en-US" sz="2800" dirty="0"/>
              <a:t>of </a:t>
            </a:r>
            <a:r>
              <a:rPr lang="en-US" sz="2800" dirty="0" smtClean="0"/>
              <a:t>contract</a:t>
            </a:r>
            <a:endParaRPr lang="ru-RU" sz="2800" dirty="0"/>
          </a:p>
        </p:txBody>
      </p:sp>
      <p:sp>
        <p:nvSpPr>
          <p:cNvPr id="4" name="Объект 3"/>
          <p:cNvSpPr>
            <a:spLocks noGrp="1"/>
          </p:cNvSpPr>
          <p:nvPr>
            <p:ph sz="half" idx="2"/>
          </p:nvPr>
        </p:nvSpPr>
        <p:spPr/>
        <p:txBody>
          <a:bodyPr/>
          <a:lstStyle/>
          <a:p>
            <a:pPr marL="0" indent="0">
              <a:buNone/>
            </a:pPr>
            <a:r>
              <a:rPr lang="en-US" sz="2800" dirty="0"/>
              <a:t>This gives us the opportunity to avoid driving progress into a tough framework, </a:t>
            </a:r>
            <a:r>
              <a:rPr lang="en-US" sz="2800" b="1" dirty="0"/>
              <a:t>allowing for its development</a:t>
            </a:r>
            <a:r>
              <a:rPr lang="en-US" sz="2800" dirty="0"/>
              <a:t>.</a:t>
            </a:r>
            <a:endParaRPr lang="ru-RU" sz="2800" dirty="0"/>
          </a:p>
          <a:p>
            <a:endParaRPr lang="ru-RU" dirty="0"/>
          </a:p>
        </p:txBody>
      </p:sp>
      <p:sp>
        <p:nvSpPr>
          <p:cNvPr id="6" name="Правая фигурная скобка 5"/>
          <p:cNvSpPr/>
          <p:nvPr/>
        </p:nvSpPr>
        <p:spPr>
          <a:xfrm>
            <a:off x="4419542" y="2160589"/>
            <a:ext cx="556126" cy="2235200"/>
          </a:xfrm>
          <a:prstGeom prst="rightBrace">
            <a:avLst>
              <a:gd name="adj1" fmla="val 8333"/>
              <a:gd name="adj2" fmla="val 51196"/>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Tree>
    <p:extLst>
      <p:ext uri="{BB962C8B-B14F-4D97-AF65-F5344CB8AC3E}">
        <p14:creationId xmlns:p14="http://schemas.microsoft.com/office/powerpoint/2010/main" val="190524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THE RULE OF NON-INTERFERENCE</a:t>
            </a:r>
            <a:endParaRPr lang="ru-RU" dirty="0"/>
          </a:p>
        </p:txBody>
      </p:sp>
      <p:sp>
        <p:nvSpPr>
          <p:cNvPr id="3" name="Объект 2"/>
          <p:cNvSpPr>
            <a:spLocks noGrp="1"/>
          </p:cNvSpPr>
          <p:nvPr>
            <p:ph sz="half" idx="1"/>
          </p:nvPr>
        </p:nvSpPr>
        <p:spPr/>
        <p:txBody>
          <a:bodyPr>
            <a:normAutofit/>
          </a:bodyPr>
          <a:lstStyle/>
          <a:p>
            <a:pPr marL="0" indent="0">
              <a:buNone/>
            </a:pPr>
            <a:r>
              <a:rPr lang="en-US" sz="2400" b="1" dirty="0"/>
              <a:t>Free will </a:t>
            </a:r>
            <a:r>
              <a:rPr lang="en-US" sz="2400" dirty="0"/>
              <a:t>of market participants </a:t>
            </a:r>
            <a:r>
              <a:rPr lang="en-US" sz="2400" b="1" dirty="0"/>
              <a:t>shall be the very regulator </a:t>
            </a:r>
            <a:r>
              <a:rPr lang="en-US" sz="2400" dirty="0"/>
              <a:t>of artificial intelligence, which will provide </a:t>
            </a:r>
            <a:r>
              <a:rPr lang="en-US" sz="2400" b="1" dirty="0"/>
              <a:t>necessary and sufficient restrictions</a:t>
            </a:r>
            <a:r>
              <a:rPr lang="en-US" sz="2400" dirty="0"/>
              <a:t> to prevent the use of artificial intelligence for evil purposes</a:t>
            </a:r>
            <a:r>
              <a:rPr lang="en-US" sz="2400" dirty="0" smtClean="0"/>
              <a:t>.</a:t>
            </a:r>
            <a:endParaRPr lang="ru-RU" sz="2400" dirty="0"/>
          </a:p>
        </p:txBody>
      </p:sp>
      <p:sp>
        <p:nvSpPr>
          <p:cNvPr id="4" name="Объект 3"/>
          <p:cNvSpPr>
            <a:spLocks noGrp="1"/>
          </p:cNvSpPr>
          <p:nvPr>
            <p:ph sz="half" idx="2"/>
          </p:nvPr>
        </p:nvSpPr>
        <p:spPr/>
        <p:txBody>
          <a:bodyPr>
            <a:normAutofit/>
          </a:bodyPr>
          <a:lstStyle/>
          <a:p>
            <a:pPr marL="0" indent="0">
              <a:buNone/>
            </a:pPr>
            <a:r>
              <a:rPr lang="en-US" sz="2400" dirty="0"/>
              <a:t>Because:</a:t>
            </a:r>
          </a:p>
          <a:p>
            <a:pPr marL="0" indent="0">
              <a:buNone/>
            </a:pPr>
            <a:r>
              <a:rPr lang="en-US" sz="2400" dirty="0"/>
              <a:t>A consistent series of contracts concluded between all the listed persons distributes the risk of liability for damage between them and resolves the problem of rights to the result</a:t>
            </a:r>
            <a:r>
              <a:rPr lang="en-US" sz="2400" dirty="0" smtClean="0"/>
              <a:t>.</a:t>
            </a:r>
            <a:endParaRPr lang="ru-RU" sz="2400" dirty="0"/>
          </a:p>
        </p:txBody>
      </p:sp>
    </p:spTree>
    <p:extLst>
      <p:ext uri="{BB962C8B-B14F-4D97-AF65-F5344CB8AC3E}">
        <p14:creationId xmlns:p14="http://schemas.microsoft.com/office/powerpoint/2010/main" val="1070316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124" y="368969"/>
            <a:ext cx="8596668" cy="1320800"/>
          </a:xfrm>
        </p:spPr>
        <p:txBody>
          <a:bodyPr>
            <a:normAutofit/>
          </a:bodyPr>
          <a:lstStyle/>
          <a:p>
            <a:r>
              <a:rPr lang="en-US" sz="3200" dirty="0"/>
              <a:t>RULES APPLICABLE IF THE PREVIOUS RULE CANNOT BE APPLIED</a:t>
            </a:r>
            <a:endParaRPr lang="ru-RU" sz="3200" dirty="0"/>
          </a:p>
        </p:txBody>
      </p:sp>
      <p:sp>
        <p:nvSpPr>
          <p:cNvPr id="3" name="Объект 2"/>
          <p:cNvSpPr>
            <a:spLocks noGrp="1"/>
          </p:cNvSpPr>
          <p:nvPr>
            <p:ph idx="1"/>
          </p:nvPr>
        </p:nvSpPr>
        <p:spPr>
          <a:xfrm>
            <a:off x="677334" y="1470526"/>
            <a:ext cx="8596668" cy="4791241"/>
          </a:xfrm>
        </p:spPr>
        <p:txBody>
          <a:bodyPr>
            <a:noAutofit/>
          </a:bodyPr>
          <a:lstStyle/>
          <a:p>
            <a:pPr marL="0" indent="0">
              <a:buNone/>
            </a:pPr>
            <a:r>
              <a:rPr lang="en-US" sz="2400" dirty="0"/>
              <a:t>If the issues are not settled by the contract, then a </a:t>
            </a:r>
            <a:r>
              <a:rPr lang="en-US" sz="2400" b="1" dirty="0"/>
              <a:t>backup rules</a:t>
            </a:r>
            <a:r>
              <a:rPr lang="en-US" sz="2400" dirty="0"/>
              <a:t> should be applied:</a:t>
            </a:r>
          </a:p>
          <a:p>
            <a:r>
              <a:rPr lang="en-US" sz="2400" dirty="0"/>
              <a:t>The right to the result should be recognized for </a:t>
            </a:r>
            <a:r>
              <a:rPr lang="en-US" sz="2400" b="1" dirty="0"/>
              <a:t>the user</a:t>
            </a:r>
            <a:r>
              <a:rPr lang="en-US" sz="2400" dirty="0"/>
              <a:t>, since open access to AI implies the possibility for the user to become the owner of the result.  </a:t>
            </a:r>
            <a:endParaRPr lang="ru-RU" sz="2400" dirty="0"/>
          </a:p>
          <a:p>
            <a:r>
              <a:rPr lang="en-US" sz="2400" dirty="0"/>
              <a:t>By default, </a:t>
            </a:r>
            <a:r>
              <a:rPr lang="en-US" sz="2400" b="1" dirty="0"/>
              <a:t>the user </a:t>
            </a:r>
            <a:r>
              <a:rPr lang="en-US" sz="2400" dirty="0"/>
              <a:t>must be responsible for the damage caused as a result of using the AI, having the opportunity to make a recourse claim against the person from whom the right to use the AI was acquired.</a:t>
            </a:r>
            <a:endParaRPr lang="ru-RU" sz="2400" dirty="0"/>
          </a:p>
          <a:p>
            <a:r>
              <a:rPr lang="en-US" sz="2400" dirty="0"/>
              <a:t>Ultimately, a recourse claim can be made against </a:t>
            </a:r>
            <a:r>
              <a:rPr lang="en-US" sz="2400" b="1" dirty="0"/>
              <a:t>the author of the algorithm</a:t>
            </a:r>
            <a:r>
              <a:rPr lang="en-US" sz="2400" dirty="0"/>
              <a:t>, because it was in his power to prevent all, including unforeseen, cases of damage</a:t>
            </a:r>
            <a:r>
              <a:rPr lang="en-US" sz="2400" dirty="0" smtClean="0"/>
              <a:t>.</a:t>
            </a:r>
            <a:endParaRPr lang="ru-RU" sz="2400" dirty="0"/>
          </a:p>
        </p:txBody>
      </p:sp>
    </p:spTree>
    <p:extLst>
      <p:ext uri="{BB962C8B-B14F-4D97-AF65-F5344CB8AC3E}">
        <p14:creationId xmlns:p14="http://schemas.microsoft.com/office/powerpoint/2010/main" val="1763982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37587" y="805560"/>
            <a:ext cx="3854528" cy="1278466"/>
          </a:xfrm>
        </p:spPr>
        <p:txBody>
          <a:bodyPr>
            <a:normAutofit/>
          </a:bodyPr>
          <a:lstStyle/>
          <a:p>
            <a:r>
              <a:rPr lang="en-US" sz="4800" dirty="0"/>
              <a:t>THANK YOU!</a:t>
            </a:r>
            <a:endParaRPr lang="ru-RU" sz="4800" dirty="0"/>
          </a:p>
        </p:txBody>
      </p:sp>
      <p:pic>
        <p:nvPicPr>
          <p:cNvPr id="5" name="Объект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3566" y="144587"/>
            <a:ext cx="4513262" cy="4513262"/>
          </a:xfrm>
        </p:spPr>
      </p:pic>
      <p:sp>
        <p:nvSpPr>
          <p:cNvPr id="4" name="Текст 3"/>
          <p:cNvSpPr>
            <a:spLocks noGrp="1"/>
          </p:cNvSpPr>
          <p:nvPr>
            <p:ph type="body" sz="half" idx="2"/>
          </p:nvPr>
        </p:nvSpPr>
        <p:spPr>
          <a:xfrm>
            <a:off x="4837587" y="2258375"/>
            <a:ext cx="3854528" cy="2584449"/>
          </a:xfrm>
        </p:spPr>
        <p:txBody>
          <a:bodyPr>
            <a:noAutofit/>
          </a:bodyPr>
          <a:lstStyle/>
          <a:p>
            <a:r>
              <a:rPr lang="en-US" sz="2200" dirty="0"/>
              <a:t>Lidia </a:t>
            </a:r>
            <a:r>
              <a:rPr lang="en-US" sz="2200" dirty="0" err="1"/>
              <a:t>Mikheeva</a:t>
            </a:r>
            <a:endParaRPr lang="en-US" sz="2200" dirty="0"/>
          </a:p>
          <a:p>
            <a:r>
              <a:rPr lang="en-US" sz="2200" dirty="0"/>
              <a:t>Doctor of Law, PhD in Law, Professor, Honorary Lawyer of the Russian </a:t>
            </a:r>
            <a:r>
              <a:rPr lang="en-US" sz="2200" dirty="0" smtClean="0"/>
              <a:t>Federation</a:t>
            </a:r>
            <a:endParaRPr lang="ru-RU" sz="2200" dirty="0" smtClean="0"/>
          </a:p>
          <a:p>
            <a:r>
              <a:rPr lang="en-US" sz="2200" dirty="0"/>
              <a:t>Head of the Russian Private Law Research Center</a:t>
            </a:r>
            <a:endParaRPr lang="en-US" sz="2200" dirty="0"/>
          </a:p>
          <a:p>
            <a:endParaRPr lang="en-US" sz="2200" dirty="0"/>
          </a:p>
          <a:p>
            <a:r>
              <a:rPr lang="en-US" sz="2200" dirty="0">
                <a:hlinkClick r:id="rId3"/>
              </a:rPr>
              <a:t>www.privlaw.ru</a:t>
            </a:r>
            <a:endParaRPr lang="en-US" sz="2200" dirty="0"/>
          </a:p>
          <a:p>
            <a:r>
              <a:rPr lang="en-US" sz="2200" dirty="0"/>
              <a:t>mikheeva@privlaw.ru</a:t>
            </a:r>
            <a:endParaRPr lang="ru-RU" sz="2200" dirty="0"/>
          </a:p>
        </p:txBody>
      </p:sp>
    </p:spTree>
    <p:extLst>
      <p:ext uri="{BB962C8B-B14F-4D97-AF65-F5344CB8AC3E}">
        <p14:creationId xmlns:p14="http://schemas.microsoft.com/office/powerpoint/2010/main" val="2006945278"/>
      </p:ext>
    </p:extLst>
  </p:cSld>
  <p:clrMapOvr>
    <a:masterClrMapping/>
  </p:clrMapOvr>
</p:sld>
</file>

<file path=ppt/theme/theme1.xml><?xml version="1.0" encoding="utf-8"?>
<a:theme xmlns:a="http://schemas.openxmlformats.org/drawingml/2006/main" name="Грань">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1744</TotalTime>
  <Words>445</Words>
  <Application>Microsoft Office PowerPoint</Application>
  <PresentationFormat>Широкоэкранный</PresentationFormat>
  <Paragraphs>35</Paragraphs>
  <Slides>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vt:i4>
      </vt:variant>
    </vt:vector>
  </HeadingPairs>
  <TitlesOfParts>
    <vt:vector size="12" baseType="lpstr">
      <vt:lpstr>Arial</vt:lpstr>
      <vt:lpstr>Trebuchet MS</vt:lpstr>
      <vt:lpstr>Wingdings 3</vt:lpstr>
      <vt:lpstr>Грань</vt:lpstr>
      <vt:lpstr>ARTIFICIAL INTELLIGENCE FROM THE POINT OF VIEW OF LAW: TO REGULATE OR NOT TO INTERFERE?</vt:lpstr>
      <vt:lpstr>THE LEGAL NATURE OF ARTIFICIAL INTELLIGENCE</vt:lpstr>
      <vt:lpstr>THE ISSUE OF COMPENSATION FOR THE DAMAGE</vt:lpstr>
      <vt:lpstr>WHO OWNS THE RIGHTS TO THE RESULT OF AI USING?</vt:lpstr>
      <vt:lpstr>IMPORTANT PRINCIPLES</vt:lpstr>
      <vt:lpstr>THE RULE OF NON-INTERFERENCE</vt:lpstr>
      <vt:lpstr>RULES APPLICABLE IF THE PREVIOUS RULE CANNOT BE APPLIED</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ARTIFICIAL INTELLIGENCE FROM THE POINT OF VIEW OF LAW: TO REGULATE OR NOT TO INTERFERE?</dc:title>
  <dc:creator>User</dc:creator>
  <cp:lastModifiedBy>User</cp:lastModifiedBy>
  <cp:revision>8</cp:revision>
  <dcterms:created xsi:type="dcterms:W3CDTF">2023-12-05T07:11:54Z</dcterms:created>
  <dcterms:modified xsi:type="dcterms:W3CDTF">2023-12-07T13:15:28Z</dcterms:modified>
</cp:coreProperties>
</file>